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9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4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93" r:id="rId36"/>
    <p:sldId id="289" r:id="rId37"/>
    <p:sldId id="290" r:id="rId38"/>
    <p:sldId id="291" r:id="rId39"/>
    <p:sldId id="294" r:id="rId40"/>
    <p:sldId id="295" r:id="rId41"/>
    <p:sldId id="358" r:id="rId42"/>
    <p:sldId id="359" r:id="rId43"/>
    <p:sldId id="360" r:id="rId44"/>
    <p:sldId id="361" r:id="rId45"/>
    <p:sldId id="296" r:id="rId46"/>
    <p:sldId id="339" r:id="rId47"/>
    <p:sldId id="342" r:id="rId48"/>
    <p:sldId id="297" r:id="rId49"/>
    <p:sldId id="340" r:id="rId50"/>
    <p:sldId id="341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298" r:id="rId65"/>
    <p:sldId id="336" r:id="rId66"/>
    <p:sldId id="337" r:id="rId67"/>
    <p:sldId id="299" r:id="rId68"/>
    <p:sldId id="300" r:id="rId69"/>
    <p:sldId id="301" r:id="rId70"/>
    <p:sldId id="302" r:id="rId71"/>
    <p:sldId id="303" r:id="rId72"/>
    <p:sldId id="357" r:id="rId73"/>
    <p:sldId id="356" r:id="rId74"/>
    <p:sldId id="338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3F192-E971-7933-876E-14403C9EE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CBA83D-5F20-C664-B413-BA29309C7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F1865-265A-21FD-5313-8F7B4A7B2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607E5-2B73-F1F3-CC86-5A0129D0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45F2E2-FDBA-01CD-01AF-6ACAE947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56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6F1587-DC8E-F1B8-0567-FCF8844D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578665-359B-D943-9834-C502C6A9B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78BB7-C011-693C-126E-481486801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0131EB-E255-F7BC-9C0B-EECE3FFA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5D01D2-1FD6-7538-7303-C7DEB5D7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56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F4BB3E-1A0E-20D5-F653-2E18EB104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DE21EB-53EB-2367-06D4-83ED52BBC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62E17-AC14-C459-D574-66928947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20B043-0499-26AC-2537-E2064A17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CDE9F8-277A-C9FF-C710-0D963046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04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4CE8A-1AF0-6209-5052-806FAD97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7E172E-1282-EC87-1CB4-3B35CDCB0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37332F-922B-658F-8D32-DA7EC91A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112FB6-0B75-FF71-1467-23F857FB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8D2FC7-C250-F27F-01DA-58358ED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87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13EA2-69B5-DE84-0134-3489A407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0EAF5-489E-2A55-B294-7E363DA10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E6A76F-23B4-471F-41FD-6F8C81B7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725DD-1855-07EC-31B0-16833789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6E6F06-14DC-BB39-C66F-F1DC6E2B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5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8E8FD-CB15-1E70-3DB0-2629E8CB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31F9F6-4FF8-2268-246A-B834DBAAF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855A97-F309-5347-97F6-EB49578F3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B00952-EC47-16E2-75B8-597DC7CE5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0CC188-EB6D-4E77-64E1-F4FB83CE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26505-3678-D27B-A595-716C9EDC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42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A94B7-A937-DD0F-F7DA-DBCBD4A3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31BD88-DEF9-4BEE-8104-43008EDF1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27ED7E-BDE9-663A-C225-5B9E6C226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EFE280-287F-D7CC-6107-6177C400C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795064-2C4F-7922-1E2E-D2913D59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243A34-CE45-EFD4-B406-A51F939C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C69ED8-8440-14EE-702C-A95EAB1AA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902CF7-B022-61C3-C10E-DE69C5DC8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99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ED727-B561-14D8-ECA4-8C3700FA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1620E3-8F6A-761C-65DF-EDFF3D2E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51B35A-A849-2E3F-F973-FD0CAC3F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1BDF6E-D298-D6EB-5AE6-3BABEEF44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087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466876-C71B-464A-3511-39822912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BC695B-CF6A-D562-0739-0303DE89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3FEE86-4877-046F-D41B-CB8A8291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90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B0849-6D07-963D-534B-FD944BE3B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528F74-23F0-5FF5-6934-2763043A9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152F1A-B6BE-DBD8-107D-113C273F1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A79454-38AD-D09C-8FD5-6C104E65D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BC220B-5F80-BB84-646A-F581E0BB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E458DF-7D57-514E-2301-93E9B661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66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5A7D6-2439-F289-A078-7F8517803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654A51-BE99-1F53-4CF6-B510F8B21D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863C4C-8269-B5D5-63E4-41180D346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88E16B-9D53-7F81-9789-BA50A15C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0AEB64-A89E-8A5C-5FC5-B4359DF4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AAF03D-36CF-7A2E-CB3F-935E5522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73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937E6B-3D8E-5937-8864-72B7FBD6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DE70C4-543B-754B-D4C0-30D58E91C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8C613E-A2AF-E560-CBBA-8EFF96521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0C10C-A8DD-4C9D-8767-EA8B50100AEA}" type="datetimeFigureOut">
              <a:rPr lang="zh-CN" altLang="en-US" smtClean="0"/>
              <a:t>2023/6/18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43E31D-FB7A-F8F2-A426-B7A7A1D92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34E31-5381-A436-5D7C-0CD1B4D71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2D909-8039-4B67-BF05-EDBB660A3D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1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wmf"/><Relationship Id="rId9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9C0A6-F9DA-4793-D590-14796E6C4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期末考试复习与习题指导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AA4356-7366-8015-50EF-28823549E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CF9380-4F7F-CB3B-13FB-3336992C6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881" y="103133"/>
            <a:ext cx="7292806" cy="34449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4F008C-8C4A-71BB-8A41-23B016B9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492" y="3865948"/>
            <a:ext cx="6431984" cy="19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4A42A3-FEA7-F01F-8D77-FB705AC4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85" y="5335211"/>
            <a:ext cx="8510934" cy="1522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F3C7B6-BE47-AD36-ED5B-67B1BB3E5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64" y="0"/>
            <a:ext cx="9031376" cy="11795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8A45FB-DB91-924A-ECB6-62F2D8867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037" y="992605"/>
            <a:ext cx="6659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多元函数微分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切向量：参数化求导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平面法向量：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C72975-8AB1-4356-BCCD-654F064F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450" y="2333996"/>
            <a:ext cx="7423100" cy="16672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4514EF-6A1C-E456-AFC3-7E33DACC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48" y="5100287"/>
            <a:ext cx="8327104" cy="13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4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3710CB-1DFB-DE80-0E81-B02309A5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24" y="681037"/>
            <a:ext cx="6756571" cy="7620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4D487A-D944-8AEA-A474-88C91D7A1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630" y="2006600"/>
            <a:ext cx="7012758" cy="38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75"/>
            <a:ext cx="10515600" cy="561498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抽象复合函数求导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技巧：逐项求导，利用链式法则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全微分公式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A80BAD-655D-506A-5E0C-3C9AFC59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65" y="1715838"/>
            <a:ext cx="7440669" cy="2118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0CCD78-9F7C-1D85-2616-53354CE06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45" y="4769447"/>
            <a:ext cx="3676708" cy="92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2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516"/>
            <a:ext cx="10515600" cy="5599447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AE88E6-DCE0-39F3-3249-CC78ACCF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80" y="577516"/>
            <a:ext cx="6165114" cy="12497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36BDFE-5DBB-B844-619E-8F43669F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80" y="2547791"/>
            <a:ext cx="5920459" cy="30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2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305"/>
            <a:ext cx="10515600" cy="5679658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D07FAD-EDF7-47DC-1B33-8430D832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3" y="2254479"/>
            <a:ext cx="6646720" cy="11745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E98296-921C-66AD-7E86-597EFED99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025" y="497305"/>
            <a:ext cx="8453177" cy="17828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74324B-B5C8-EFEA-DAF0-B480E98B2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108" y="3471847"/>
            <a:ext cx="5681946" cy="8928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9FD5FA-A2B2-BA3E-7950-16E061BA2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602" y="4450889"/>
            <a:ext cx="2980032" cy="13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9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多元函数微积分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重积分方法：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确定上下限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累次积分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</a:t>
            </a:r>
            <a:r>
              <a:rPr lang="en-US" altLang="zh-CN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定上下，</a:t>
            </a:r>
            <a:endParaRPr lang="en-US" altLang="zh-CN" b="1" u="sng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</a:t>
            </a:r>
            <a:r>
              <a:rPr lang="en-US" altLang="zh-CN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</a:t>
            </a:r>
            <a:r>
              <a:rPr lang="en-US" altLang="zh-CN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定投影。</a:t>
            </a:r>
            <a:endParaRPr lang="en-US" altLang="zh-CN" b="1" u="sng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42E510-A67C-3577-9A04-D38157CC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842" y="1729581"/>
            <a:ext cx="6484083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9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925"/>
            <a:ext cx="10515600" cy="56340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第一类曲线（面）积分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在原基础上多乘切（法）向量的模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2F3F8A-392A-1DBF-30B3-B7A50230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044" y="2087936"/>
            <a:ext cx="7049111" cy="2537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4543DD-B649-5B99-D4D8-14D278E4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582" y="4625616"/>
            <a:ext cx="6155373" cy="18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425"/>
            <a:ext cx="10515600" cy="58245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第二类曲线（面）积分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u="sng" dirty="0">
                <a:latin typeface="宋体" panose="02010600030101010101" pitchFamily="2" charset="-122"/>
                <a:ea typeface="宋体" panose="02010600030101010101" pitchFamily="2" charset="-122"/>
              </a:rPr>
              <a:t>第二类曲线积分对应变力做功问题。</a:t>
            </a:r>
            <a:endParaRPr lang="en-US" altLang="zh-CN" b="1" u="sng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u="sng" dirty="0">
                <a:latin typeface="宋体" panose="02010600030101010101" pitchFamily="2" charset="-122"/>
                <a:ea typeface="宋体" panose="02010600030101010101" pitchFamily="2" charset="-122"/>
              </a:rPr>
              <a:t>第二类曲面积分对应流量问题。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多乘切（法）向量本身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895F49-E497-2962-22E3-C18F54C58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54416"/>
            <a:ext cx="4972185" cy="31795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B6CFC5-3723-4E90-9905-B888B1C5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25" y="1935366"/>
            <a:ext cx="6629975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36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9C0A6-F9DA-4793-D590-14796E6C4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高等数学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AA4356-7366-8015-50EF-28823549E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0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316EB90-E9B4-C822-BA27-E2A633671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050" y="4709934"/>
            <a:ext cx="6256562" cy="44961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A72A68-1655-BE8E-04DD-6327ABAF9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050" y="365125"/>
            <a:ext cx="7061900" cy="218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96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C41473-50B5-62C4-944A-8775BDBB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98" y="2929846"/>
            <a:ext cx="6271803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50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高斯公式与斯托克斯公式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技巧：有洞打洞，缺盖补盖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8F12C0-2DEF-D6CC-1F49-FA446CFC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096" y="2530343"/>
            <a:ext cx="5560307" cy="40292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00D237-6743-9D1B-2502-C4310230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597" y="2797276"/>
            <a:ext cx="3314987" cy="670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F29F22-61F0-6B9F-F053-9D02E73EE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665" y="3791789"/>
            <a:ext cx="3215919" cy="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0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4DB0EB-A2FE-A49E-1A6C-26A6B9D5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03" y="411957"/>
            <a:ext cx="7183693" cy="1325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F5F4AC-A687-8C4C-B61A-6EDC0D58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428" y="199382"/>
            <a:ext cx="3215934" cy="18993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C3AD70-1484-6F16-E3BA-EFCC8955C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00" y="3395914"/>
            <a:ext cx="5557058" cy="36237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862334-FBF0-7CE5-DFEE-551FD2B9B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79" y="1872456"/>
            <a:ext cx="6113099" cy="15107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6E86F5-F0A3-5EBD-B6A7-6FB9A7EF2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912" y="2461804"/>
            <a:ext cx="5897602" cy="33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0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137ADF-3EB0-EB63-0324-ACD1E0CD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40" y="479222"/>
            <a:ext cx="7483779" cy="1423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152820-1FDD-314A-9A43-9CB4587C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95" y="2016614"/>
            <a:ext cx="6161466" cy="12763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071666-AE9A-D954-0B6D-4847B7F23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38" y="3565000"/>
            <a:ext cx="5987104" cy="29337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AAB41F-33B8-C7F2-4AD7-E7529B2B9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149" y="1405400"/>
            <a:ext cx="4674664" cy="526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9C0A6-F9DA-4793-D590-14796E6C4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概率论与数理统计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AA4356-7366-8015-50EF-28823549E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3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题型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选择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填空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选择基本出自考研数学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原题，有时间可以做近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年真题（每年只有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2-3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道）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填空注意一些基本概念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B1B1C6-0293-0D30-DEE8-474066971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51" y="5233014"/>
            <a:ext cx="8508635" cy="7439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7850D1-A3B9-6FC0-5D94-50583494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124" y="5976938"/>
            <a:ext cx="5045751" cy="74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老师最后一节课的题要特别注意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最后一节课讲箱线图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期末考试题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为较偏考点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150462-3CA7-09CA-8F02-29897A6F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279" y="3429000"/>
            <a:ext cx="5189719" cy="13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24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重点：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全概率公式、贝叶斯公式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连续型随机变量的分布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71A94F-B323-9D51-A274-E0E533D8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17" y="3429000"/>
            <a:ext cx="7852765" cy="27458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8B0AEB-1F09-B0B9-F43C-27872F26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063" y="6064228"/>
            <a:ext cx="3285624" cy="5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45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正态分布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卡方、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7F9C6-2C18-4757-3858-A2F2CCC17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806" y="963883"/>
            <a:ext cx="6782388" cy="1082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1DE7C0-5D2B-7B8A-4C40-69D28533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512" y="2809810"/>
            <a:ext cx="6408975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6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全部来自课本原题或一点改动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重点：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一阶线性微分方程，二阶常系数方程、直线与平面、法向量切向量、抽象函数求导、重积分的计算。</a:t>
            </a:r>
          </a:p>
        </p:txBody>
      </p:sp>
    </p:spTree>
    <p:extLst>
      <p:ext uri="{BB962C8B-B14F-4D97-AF65-F5344CB8AC3E}">
        <p14:creationId xmlns:p14="http://schemas.microsoft.com/office/powerpoint/2010/main" val="2094177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75"/>
            <a:ext cx="10515600" cy="561498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假设检验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理解要点和原理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273D6B-8B5C-F06B-E785-E213EC352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297159"/>
            <a:ext cx="6927180" cy="33683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ED292F-08A9-6FAA-F4B6-F9D48CE8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570" y="4891870"/>
            <a:ext cx="6919560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12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光学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简答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计算全部来自书上原题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5C947B-FC97-7F50-ECBD-67E22ABC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270" y="2582810"/>
            <a:ext cx="7270110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46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干涉：找光程差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夫琅禾费衍射：平行光干涉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重点：位移像移定理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E245C3-02D4-8D6E-285A-741FE1E7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14" y="613358"/>
            <a:ext cx="8848740" cy="18821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669C5D-BA99-2EDC-7958-2065B28CA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18" y="4916769"/>
            <a:ext cx="8773886" cy="132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80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位移像移定理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偏振光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DB4A3F-32FD-064C-5321-2EFCCD9B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4" y="753227"/>
            <a:ext cx="10915084" cy="10049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D4F71A-1689-B89F-1C5B-B698866D3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65" y="2849479"/>
            <a:ext cx="8149826" cy="14287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D839DD-7B22-CEFE-68F0-96FD1EE21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165" y="5197124"/>
            <a:ext cx="8109795" cy="4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8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F7B0A5-63C5-D673-8E88-A9794BF3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83" y="1508417"/>
            <a:ext cx="9077834" cy="24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09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9C0A6-F9DA-4793-D590-14796E6C4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电磁学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AA4356-7366-8015-50EF-28823549E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69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章节分布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静电场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静磁场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电磁感应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电磁介质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直流、交变电路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麦克斯韦方程组</a:t>
            </a:r>
          </a:p>
        </p:txBody>
      </p:sp>
    </p:spTree>
    <p:extLst>
      <p:ext uri="{BB962C8B-B14F-4D97-AF65-F5344CB8AC3E}">
        <p14:creationId xmlns:p14="http://schemas.microsoft.com/office/powerpoint/2010/main" val="3061810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925"/>
            <a:ext cx="10515600" cy="5634038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掌握基本方法，构建基本物理图像，会利用微元法处理高度对称性问题。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重要方程：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A482C3-D373-E775-D297-B7DE35B97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752" y="2958981"/>
            <a:ext cx="2354784" cy="20651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C55D3E-B95F-83D5-13D3-F13941AD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49" y="2679595"/>
            <a:ext cx="3320517" cy="26239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DD0F1A-BB55-4520-7EA5-A866BB916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51" t="19648" r="28843" b="556"/>
          <a:stretch/>
        </p:blipFill>
        <p:spPr>
          <a:xfrm>
            <a:off x="8583670" y="2679595"/>
            <a:ext cx="2407381" cy="2428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C56D67-169A-308C-ABC4-74DDD433F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675" y="5401710"/>
            <a:ext cx="1826732" cy="91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13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考试题型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简答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FA3297-5FDA-B4B5-67FF-666F63DE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59" y="2346772"/>
            <a:ext cx="5563082" cy="43361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D84A85-6048-4D38-786F-B0FE10F04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41" y="578860"/>
            <a:ext cx="5471634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72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答题注意事项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内容精准，不繁杂，不过于简略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7AACF-0317-FD44-5731-C091F2F86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" y="2499990"/>
            <a:ext cx="5669771" cy="13640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9CE010-5770-1B4B-72AD-557FF4EF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52" y="4020059"/>
            <a:ext cx="5973248" cy="2208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1E2FA9-A0EC-F2CE-C329-133B0ABEC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701" y="2657878"/>
            <a:ext cx="6158003" cy="371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7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微分方程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一阶线性微分方程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1E87AC-4366-A6E7-594E-E6A6AAEC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780" y="2351510"/>
            <a:ext cx="7498439" cy="44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17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B99450-5B65-A4C5-FE60-A37556CC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52" y="681037"/>
            <a:ext cx="6638030" cy="8391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BCB2A6-8F12-5322-E93F-667A61D0F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52" y="1836132"/>
            <a:ext cx="8009314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30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68516-F84F-9E10-0680-E0A3B7C3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44F0B-52CB-588F-BACA-E2E247EC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8367BB-4463-C0E3-5407-D37B4015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24" y="135167"/>
            <a:ext cx="7064352" cy="20347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3AAB26-19BD-BC3A-9576-CBDA9E2A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8" y="2304820"/>
            <a:ext cx="7666384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21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27590-F3F4-B389-405E-EBDC4FF9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402D4-F914-E650-21C2-4545F392B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E6D3A1-F6C7-6EE2-D089-BA1C1661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168" y="563694"/>
            <a:ext cx="4461664" cy="53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4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2E2AC-5961-029F-A777-3A1B0E45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C2CBF-F072-2D8A-2C97-D136A1899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2B252E-C1E7-45A3-BA56-3326AFE5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29" y="365125"/>
            <a:ext cx="7407742" cy="54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24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6C33D-CA23-C99B-043C-B02BF411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9EFBC7-4E44-9342-28E1-72B2CBEEA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DD13DB-533C-DA9A-EF66-EA8BAE0E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721" y="888064"/>
            <a:ext cx="8612558" cy="508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7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第一章 静电场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重要公式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电偶极子                导体表面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EA5B3F-7ABA-A6AC-72EB-412A3F68A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91" y="2488545"/>
            <a:ext cx="1196444" cy="4648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7D5499-20A4-FF00-F88C-23D87F9E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12" y="3208706"/>
            <a:ext cx="2941575" cy="1356478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2C7E9BD-A256-3E1A-E4C9-A8D1AB9CDF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969679"/>
              </p:ext>
            </p:extLst>
          </p:nvPr>
        </p:nvGraphicFramePr>
        <p:xfrm>
          <a:off x="1196291" y="4700121"/>
          <a:ext cx="3810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48728" imgH="444307" progId="Equation.3">
                  <p:embed/>
                </p:oleObj>
              </mc:Choice>
              <mc:Fallback>
                <p:oleObj r:id="rId4" imgW="1548728" imgH="444307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BB87A11F-0218-FF70-1D1B-3E6A0995A7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291" y="4700121"/>
                        <a:ext cx="3810000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9F241EFA-2DEE-2686-52B4-3E7637BA6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395" y="365125"/>
            <a:ext cx="1257409" cy="13107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1AF9D4-F1DC-8D30-C20A-B8593EBC4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196" y="2358993"/>
            <a:ext cx="2049958" cy="7239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502DAC-6F93-89C5-7617-05DD2A1D2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8877" y="3775045"/>
            <a:ext cx="823031" cy="7544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07C765-0D0B-BDB3-5B2F-28A3EB6B84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5711" y="4718508"/>
            <a:ext cx="2164155" cy="10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3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021B89-E5AA-8011-024F-0E55F1E2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90" y="2322"/>
            <a:ext cx="8104725" cy="34139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899BDD-BA4C-1C6C-F676-A0F3153CD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285" y="3348773"/>
            <a:ext cx="5829430" cy="36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29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F64E11-0493-9C85-48D6-96514232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53" y="864816"/>
            <a:ext cx="6378493" cy="12421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9FE883-8BA7-74E0-EC8A-81C36356D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85" y="2675044"/>
            <a:ext cx="7108827" cy="210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24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第二章 静磁场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重要公式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3CD20A-5B42-D0C3-0F0D-3DE7B7A8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30" y="2384970"/>
            <a:ext cx="3223539" cy="1044030"/>
          </a:xfrm>
          <a:prstGeom prst="rect">
            <a:avLst/>
          </a:prstGeom>
        </p:spPr>
      </p:pic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D1281CF6-0EE7-A151-C10D-2C6FE0DF32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525573"/>
              </p:ext>
            </p:extLst>
          </p:nvPr>
        </p:nvGraphicFramePr>
        <p:xfrm>
          <a:off x="1676399" y="4972051"/>
          <a:ext cx="2743200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54100" imgH="381000" progId="Equation.3">
                  <p:embed/>
                </p:oleObj>
              </mc:Choice>
              <mc:Fallback>
                <p:oleObj r:id="rId3" imgW="1054100" imgH="381000" progId="Equation.3">
                  <p:embed/>
                  <p:pic>
                    <p:nvPicPr>
                      <p:cNvPr id="7173" name="Object 5">
                        <a:extLst>
                          <a:ext uri="{FF2B5EF4-FFF2-40B4-BE49-F238E27FC236}">
                            <a16:creationId xmlns:a16="http://schemas.microsoft.com/office/drawing/2014/main" id="{795BA579-0E25-AE56-A1DC-EAEAF503BC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399" y="4972051"/>
                        <a:ext cx="2743200" cy="10271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EC6B9E3C-F5CF-28DE-938B-855B995C2C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437455"/>
              </p:ext>
            </p:extLst>
          </p:nvPr>
        </p:nvGraphicFramePr>
        <p:xfrm>
          <a:off x="1857374" y="3655967"/>
          <a:ext cx="2381250" cy="1089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45760" progId="Equation.DSMT4">
                  <p:embed/>
                </p:oleObj>
              </mc:Choice>
              <mc:Fallback>
                <p:oleObj name="Equation" r:id="rId5" imgW="1193760" imgH="545760" progId="Equation.DSMT4">
                  <p:embed/>
                  <p:pic>
                    <p:nvPicPr>
                      <p:cNvPr id="9" name="Object 11">
                        <a:extLst>
                          <a:ext uri="{FF2B5EF4-FFF2-40B4-BE49-F238E27FC236}">
                            <a16:creationId xmlns:a16="http://schemas.microsoft.com/office/drawing/2014/main" id="{CE85DB38-ADD1-B5EB-11ED-8B8CEA7E65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4" y="3655967"/>
                        <a:ext cx="2381250" cy="1089116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DCBFAF76-B566-1FAB-BA66-EC094BB29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9769" y="642937"/>
            <a:ext cx="1879935" cy="9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06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400"/>
            <a:ext cx="10515600" cy="564356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个基本模型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1F8710-75E5-8358-351D-73891E17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55" y="1203853"/>
            <a:ext cx="3924640" cy="2469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045941-DE8D-AA2F-89E8-51CECCC8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18" y="3960403"/>
            <a:ext cx="4320914" cy="21185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1F8DBE-6471-F868-4F07-B393EF735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87" y="2232642"/>
            <a:ext cx="4793395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02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895"/>
            <a:ext cx="10515600" cy="5455068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2021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2020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BDC69B-C5AC-8FF8-3E2C-599F4BEB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777" y="721895"/>
            <a:ext cx="5392104" cy="5068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C85B17-3E7A-1897-CEC1-EB8A06AA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13" y="1577327"/>
            <a:ext cx="2604535" cy="5068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4E0CCF-D3A4-9C69-534B-30EF76DF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777" y="2546525"/>
            <a:ext cx="4315855" cy="8824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4F76F4-0D4A-F73B-A80D-1BF8EB7B8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113" y="3762010"/>
            <a:ext cx="3197761" cy="72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2C7B3D-90AE-E679-F01B-5D418E46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54" y="579048"/>
            <a:ext cx="8946655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6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无限大载流平面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0FF76C-B905-A08F-95CB-192F1319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942" y="1965803"/>
            <a:ext cx="2476715" cy="36121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FD4A17-E684-A6A0-F777-88C4067E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0" y="2657872"/>
            <a:ext cx="7443412" cy="26868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1A678B-8C3E-5BDE-1153-231510D4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30" y="5448300"/>
            <a:ext cx="999516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75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第三章 电磁感应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重要公式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69688D-16F6-771A-52EE-5373FC13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24" y="2336447"/>
            <a:ext cx="2895851" cy="8230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5DC747-F46C-6367-7329-B189865B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24" y="3309869"/>
            <a:ext cx="2149026" cy="7773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44F2FA-078B-78F9-8887-08453C9E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348" y="4358600"/>
            <a:ext cx="3025402" cy="922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EF388C-2903-F7E8-5317-EF57B69FD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421" y="582097"/>
            <a:ext cx="1569856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0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常见例题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7C353B-B880-81A6-7FF6-08EEAEA6A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130"/>
            <a:ext cx="12192000" cy="4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37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7E8064-0E16-C86D-D64A-640FDF07E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5" y="495046"/>
            <a:ext cx="10714649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36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第四章 电磁介质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重要公式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电介质                                    磁介质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0946E-2CAF-DE6B-C11C-CA55D660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02" y="2619375"/>
            <a:ext cx="2354784" cy="2065199"/>
          </a:xfrm>
          <a:prstGeom prst="rect">
            <a:avLst/>
          </a:prstGeom>
        </p:spPr>
      </p:pic>
      <p:graphicFrame>
        <p:nvGraphicFramePr>
          <p:cNvPr id="5" name="Object 14">
            <a:extLst>
              <a:ext uri="{FF2B5EF4-FFF2-40B4-BE49-F238E27FC236}">
                <a16:creationId xmlns:a16="http://schemas.microsoft.com/office/drawing/2014/main" id="{E42B46BA-B628-0C19-9EC9-C167539F6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908643"/>
              </p:ext>
            </p:extLst>
          </p:nvPr>
        </p:nvGraphicFramePr>
        <p:xfrm>
          <a:off x="1400175" y="5397568"/>
          <a:ext cx="23622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37836" imgH="253890" progId="Equation.3">
                  <p:embed/>
                </p:oleObj>
              </mc:Choice>
              <mc:Fallback>
                <p:oleObj r:id="rId3" imgW="837836" imgH="253890" progId="Equation.3">
                  <p:embed/>
                  <p:pic>
                    <p:nvPicPr>
                      <p:cNvPr id="15374" name="Object 14">
                        <a:extLst>
                          <a:ext uri="{FF2B5EF4-FFF2-40B4-BE49-F238E27FC236}">
                            <a16:creationId xmlns:a16="http://schemas.microsoft.com/office/drawing/2014/main" id="{7DBCF6EF-407A-32B3-BCE1-40A30E4F54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5397568"/>
                        <a:ext cx="2362200" cy="7223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BB0DC83-2DAF-9E2C-5993-3853F5584C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6"/>
          <a:stretch/>
        </p:blipFill>
        <p:spPr>
          <a:xfrm>
            <a:off x="4046979" y="5478324"/>
            <a:ext cx="2340739" cy="6081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EAE537-145D-6929-089F-1F518EC92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370" y="6274142"/>
            <a:ext cx="2011217" cy="545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0DB5A8-AF35-F43A-20FD-87454E6A8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267" y="5478324"/>
            <a:ext cx="1425063" cy="3886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44362A-5F24-8882-B957-33DC9C7E9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3012" y="5425384"/>
            <a:ext cx="1470787" cy="5334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7BFBC5-DA27-97EA-9F9D-A61E01D7A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1410" y="5880010"/>
            <a:ext cx="1623201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6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重要例题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33461F-7AD3-27C2-A0EF-6FA5C523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44" y="1508524"/>
            <a:ext cx="6127011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02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93648E-8CCF-1968-2E04-A14303795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43" y="1690688"/>
            <a:ext cx="8508914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9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线性介质性质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37D2E3-C52E-36F7-9C15-CF5416BA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80" y="1833187"/>
            <a:ext cx="6462320" cy="4343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DD6B83-AC7E-F7AC-846A-A94C150CD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29" y="2857450"/>
            <a:ext cx="3566469" cy="571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8C2F3C-171C-3CC7-5853-A400953BE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924" y="3860177"/>
            <a:ext cx="1333616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99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第五章 电路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90C6CD2-0C3C-FECB-157F-B0938A3C7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960" y="1806575"/>
            <a:ext cx="7936080" cy="4351338"/>
          </a:xfrm>
        </p:spPr>
      </p:pic>
    </p:spTree>
    <p:extLst>
      <p:ext uri="{BB962C8B-B14F-4D97-AF65-F5344CB8AC3E}">
        <p14:creationId xmlns:p14="http://schemas.microsoft.com/office/powerpoint/2010/main" val="47537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300"/>
            <a:ext cx="10515600" cy="5729288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二阶齐次方程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方法：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写特征方程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求根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根据根写线性无关解，虚数用欧拉公式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0A808D-32BD-813A-3755-C5D50681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47" y="3881936"/>
            <a:ext cx="5342083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59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BC3F4-C0A1-329B-D6C5-2ACF8AFE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40" y="959906"/>
            <a:ext cx="8527519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9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6CA5D1-08C3-49F4-B94F-48DEB5F3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061" y="1690688"/>
            <a:ext cx="6699877" cy="35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86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第六章 麦克斯韦方程组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只可能考：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位移电流（套公式）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默写真空麦克斯韦方程组（必考，一定要记住）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734368-B9F2-AEE3-0F07-F0389F99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47" y="2969861"/>
            <a:ext cx="1219306" cy="7849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CA6384-DC49-6BBE-11D6-861954DA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054" y="4329985"/>
            <a:ext cx="3202262" cy="24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87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98AA9-15AF-B8DF-420C-40152CD0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EC3A3-4F8F-097E-E5D6-27A734A09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F3457D-1ED9-04E2-C8D0-0BE25251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09" y="1755775"/>
            <a:ext cx="8776386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51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部分题目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06E0DB-6D11-FCC9-70EA-62F655F35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75" y="1504386"/>
            <a:ext cx="8706449" cy="2496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1A4ECA-3B41-DECE-96D6-82F8EA4B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1995" y="648141"/>
            <a:ext cx="5145510" cy="6858000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D11650B-F579-7736-37FE-AE15AAE1B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86" y="142607"/>
            <a:ext cx="4931514" cy="65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F270F-42F5-083E-D885-342D4F5AA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000"/>
            <a:ext cx="10515600" cy="5795963"/>
          </a:xfrm>
        </p:spPr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D1FEB-BDDB-2699-2321-1032AE0B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728" y="381000"/>
            <a:ext cx="2339543" cy="22557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8579B3-B97A-2838-5ABF-5603C0C2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03" y="1190546"/>
            <a:ext cx="2339543" cy="18289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3AE676-285C-4E53-6A05-7EB8A5D5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03" y="3242259"/>
            <a:ext cx="9289585" cy="11735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5A2038-0E47-6DFF-6278-296F31709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102" y="5021385"/>
            <a:ext cx="5822185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91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F8F41D-55D1-C5EF-AB7F-A196FAC2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435" y="225425"/>
            <a:ext cx="7712912" cy="29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13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42BC25-2C75-3A1E-30BE-6A1C37F3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74" y="681037"/>
            <a:ext cx="7815252" cy="18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359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4981CF-4851-B708-F01F-28044360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52" y="811484"/>
            <a:ext cx="6905296" cy="13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3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B5BA8D-11FD-BEB8-AB31-80BB691A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17" y="510478"/>
            <a:ext cx="7436366" cy="19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7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DB2D7E-7AD6-6D90-1C6E-4A269604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50" y="452269"/>
            <a:ext cx="7570892" cy="60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34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EF37FE-69E9-23BD-554A-C8475CA1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48" y="978199"/>
            <a:ext cx="9074852" cy="7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988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E4CBB1-71D3-D01C-6F8D-02FE58DD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70" y="931536"/>
            <a:ext cx="6034260" cy="3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17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417D4-E524-3966-26A2-A104350D8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大二上物理学科目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0C9AE5-C18F-C255-2E9F-D0F7EBE19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理论力学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数学物理方法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计算物理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II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量子力学        （经典体系大三学）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热力学与统计物理（经典体系大三学）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课程较多难度较大，需要大家多花时间。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挂科最多：热力学与统计物理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1752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417D4-E524-3966-26A2-A104350D8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选课建议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0C9AE5-C18F-C255-2E9F-D0F7EBE19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英语：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上学期：英语口语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下学期：公共英语演讲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好处，没有最后的期末笔试，且给分不低。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专业课：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理论力学：魏少文偏重基础，陆汉涛难度较深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计算物理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语言班和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matlab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班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量子和数物中班都差不多</a:t>
            </a:r>
          </a:p>
        </p:txBody>
      </p:sp>
    </p:spTree>
    <p:extLst>
      <p:ext uri="{BB962C8B-B14F-4D97-AF65-F5344CB8AC3E}">
        <p14:creationId xmlns:p14="http://schemas.microsoft.com/office/powerpoint/2010/main" val="3014467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>
              <a:buNone/>
            </a:pPr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</a:rPr>
              <a:t>祝大家在期末考试中取得优异成绩！</a:t>
            </a:r>
          </a:p>
        </p:txBody>
      </p:sp>
    </p:spTree>
    <p:extLst>
      <p:ext uri="{BB962C8B-B14F-4D97-AF65-F5344CB8AC3E}">
        <p14:creationId xmlns:p14="http://schemas.microsoft.com/office/powerpoint/2010/main" val="248032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221"/>
            <a:ext cx="10515600" cy="5711742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2021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A280FA-8B01-6F55-B5A7-3CED2DB7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26" y="465221"/>
            <a:ext cx="5236553" cy="548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76C7EC-AED3-FA79-0895-461F51F5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029" y="1148399"/>
            <a:ext cx="4055531" cy="7445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B51764-AFC7-AD8A-11EF-B4FE70F7A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572" y="3804143"/>
            <a:ext cx="6933957" cy="11608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9583D9-39D1-B17A-E5C3-747202C67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469" y="2990536"/>
            <a:ext cx="4360331" cy="61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47BE-159B-C9BD-6FD6-E884BFD6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空间解析几何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2A614-39A1-88C2-9C9B-AE19090A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EB2247-5146-441B-26D0-BA1D0ABE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46" y="2011701"/>
            <a:ext cx="5952154" cy="3979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F434FB-A9CE-FAB7-46AB-16141ED4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413"/>
            <a:ext cx="6136299" cy="35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16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601</Words>
  <Application>Microsoft Office PowerPoint</Application>
  <PresentationFormat>宽屏</PresentationFormat>
  <Paragraphs>189</Paragraphs>
  <Slides>74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74</vt:i4>
      </vt:variant>
    </vt:vector>
  </HeadingPairs>
  <TitlesOfParts>
    <vt:vector size="83" baseType="lpstr">
      <vt:lpstr>等线</vt:lpstr>
      <vt:lpstr>等线 Light</vt:lpstr>
      <vt:lpstr>楷体</vt:lpstr>
      <vt:lpstr>宋体</vt:lpstr>
      <vt:lpstr>Arial</vt:lpstr>
      <vt:lpstr>Times New Roman</vt:lpstr>
      <vt:lpstr>Office 主题​​</vt:lpstr>
      <vt:lpstr>Microsoft Equation 3.0</vt:lpstr>
      <vt:lpstr>Equation</vt:lpstr>
      <vt:lpstr>期末考试复习与习题指导</vt:lpstr>
      <vt:lpstr>高等数学</vt:lpstr>
      <vt:lpstr>PowerPoint 演示文稿</vt:lpstr>
      <vt:lpstr>微分方程</vt:lpstr>
      <vt:lpstr>PowerPoint 演示文稿</vt:lpstr>
      <vt:lpstr>PowerPoint 演示文稿</vt:lpstr>
      <vt:lpstr>PowerPoint 演示文稿</vt:lpstr>
      <vt:lpstr>PowerPoint 演示文稿</vt:lpstr>
      <vt:lpstr>2.空间解析几何</vt:lpstr>
      <vt:lpstr>PowerPoint 演示文稿</vt:lpstr>
      <vt:lpstr>PowerPoint 演示文稿</vt:lpstr>
      <vt:lpstr>3.多元函数微分</vt:lpstr>
      <vt:lpstr>PowerPoint 演示文稿</vt:lpstr>
      <vt:lpstr>PowerPoint 演示文稿</vt:lpstr>
      <vt:lpstr>PowerPoint 演示文稿</vt:lpstr>
      <vt:lpstr>PowerPoint 演示文稿</vt:lpstr>
      <vt:lpstr>多元函数微积分</vt:lpstr>
      <vt:lpstr>PowerPoint 演示文稿</vt:lpstr>
      <vt:lpstr>PowerPoint 演示文稿</vt:lpstr>
      <vt:lpstr>PowerPoint 演示文稿</vt:lpstr>
      <vt:lpstr>PowerPoint 演示文稿</vt:lpstr>
      <vt:lpstr>高斯公式与斯托克斯公式</vt:lpstr>
      <vt:lpstr>PowerPoint 演示文稿</vt:lpstr>
      <vt:lpstr>PowerPoint 演示文稿</vt:lpstr>
      <vt:lpstr>概率论与数理统计</vt:lpstr>
      <vt:lpstr>题型</vt:lpstr>
      <vt:lpstr>PowerPoint 演示文稿</vt:lpstr>
      <vt:lpstr>PowerPoint 演示文稿</vt:lpstr>
      <vt:lpstr>PowerPoint 演示文稿</vt:lpstr>
      <vt:lpstr>PowerPoint 演示文稿</vt:lpstr>
      <vt:lpstr>光学</vt:lpstr>
      <vt:lpstr>PowerPoint 演示文稿</vt:lpstr>
      <vt:lpstr>PowerPoint 演示文稿</vt:lpstr>
      <vt:lpstr>PowerPoint 演示文稿</vt:lpstr>
      <vt:lpstr>电磁学</vt:lpstr>
      <vt:lpstr>章节分布</vt:lpstr>
      <vt:lpstr>PowerPoint 演示文稿</vt:lpstr>
      <vt:lpstr>考试题型</vt:lpstr>
      <vt:lpstr>答题注意事项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 静电场</vt:lpstr>
      <vt:lpstr>PowerPoint 演示文稿</vt:lpstr>
      <vt:lpstr>PowerPoint 演示文稿</vt:lpstr>
      <vt:lpstr>第二章 静磁场</vt:lpstr>
      <vt:lpstr>PowerPoint 演示文稿</vt:lpstr>
      <vt:lpstr>PowerPoint 演示文稿</vt:lpstr>
      <vt:lpstr>PowerPoint 演示文稿</vt:lpstr>
      <vt:lpstr>第三章 电磁感应</vt:lpstr>
      <vt:lpstr>常见例题</vt:lpstr>
      <vt:lpstr>PowerPoint 演示文稿</vt:lpstr>
      <vt:lpstr>第四章 电磁介质</vt:lpstr>
      <vt:lpstr>重要例题</vt:lpstr>
      <vt:lpstr>PowerPoint 演示文稿</vt:lpstr>
      <vt:lpstr>PowerPoint 演示文稿</vt:lpstr>
      <vt:lpstr>第五章 电路</vt:lpstr>
      <vt:lpstr>PowerPoint 演示文稿</vt:lpstr>
      <vt:lpstr>PowerPoint 演示文稿</vt:lpstr>
      <vt:lpstr>第六章 麦克斯韦方程组</vt:lpstr>
      <vt:lpstr>PowerPoint 演示文稿</vt:lpstr>
      <vt:lpstr>部分题目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大二上物理学科目</vt:lpstr>
      <vt:lpstr>选课建议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期末考试复习与习题指导</dc:title>
  <dc:creator>纪 芾</dc:creator>
  <cp:lastModifiedBy>纪 芾</cp:lastModifiedBy>
  <cp:revision>4</cp:revision>
  <dcterms:created xsi:type="dcterms:W3CDTF">2023-06-17T15:15:46Z</dcterms:created>
  <dcterms:modified xsi:type="dcterms:W3CDTF">2023-06-18T01:18:06Z</dcterms:modified>
</cp:coreProperties>
</file>